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思源宋体-超粗体" panose="02010600030101010101" charset="-122"/>
      <p:regular r:id="rId14"/>
    </p:embeddedFont>
    <p:embeddedFont>
      <p:font typeface="字由云舒" panose="02010600030101010101" charset="-122"/>
      <p:regular r:id="rId15"/>
    </p:embeddedFont>
    <p:embeddedFont>
      <p:font typeface="字由云舒 Bold" panose="02010600030101010101" charset="-122"/>
      <p:regular r:id="rId16"/>
    </p:embeddedFont>
    <p:embeddedFont>
      <p:font typeface="Cormorant Garamond" panose="02010600030101010101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6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75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tu.edu.sg/...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18" Type="http://schemas.openxmlformats.org/officeDocument/2006/relationships/image" Target="../media/image4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17" Type="http://schemas.openxmlformats.org/officeDocument/2006/relationships/image" Target="../media/image41.jpeg"/><Relationship Id="rId2" Type="http://schemas.openxmlformats.org/officeDocument/2006/relationships/image" Target="../media/image2.png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39.jpeg"/><Relationship Id="rId10" Type="http://schemas.openxmlformats.org/officeDocument/2006/relationships/image" Target="../media/image34.jpeg"/><Relationship Id="rId19" Type="http://schemas.openxmlformats.org/officeDocument/2006/relationships/hyperlink" Target="https://www.ntu.edu.sg/..." TargetMode="External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tu.edu.sg/...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https://www.ntu.edu.sg/...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tu.edu.sg/...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tu.edu.sg/...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ntu.edu.sg/...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s://www.ntu.edu.sg/...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tu.edu.sg/...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tu.edu.sg/...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tu.edu.sg/...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52514" y="-75941"/>
            <a:ext cx="17935486" cy="6928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478"/>
              </a:lnSpc>
            </a:pPr>
            <a:r>
              <a:rPr lang="en-US" sz="13198" spc="-395" dirty="0">
                <a:solidFill>
                  <a:srgbClr val="FFF6E5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NANYANG</a:t>
            </a:r>
          </a:p>
          <a:p>
            <a:pPr algn="l">
              <a:lnSpc>
                <a:spcPts val="18478"/>
              </a:lnSpc>
            </a:pPr>
            <a:r>
              <a:rPr lang="en-US" sz="13198" spc="-395" dirty="0">
                <a:solidFill>
                  <a:srgbClr val="FFF6E5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TECHNOLOGICAL</a:t>
            </a:r>
          </a:p>
          <a:p>
            <a:pPr algn="l">
              <a:lnSpc>
                <a:spcPts val="18478"/>
              </a:lnSpc>
            </a:pPr>
            <a:r>
              <a:rPr lang="en-US" sz="13198" spc="-395" dirty="0">
                <a:solidFill>
                  <a:srgbClr val="FFF6E5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UNIVERSITY</a:t>
            </a:r>
            <a:endParaRPr lang="en-US" sz="13198" spc="-395" dirty="0">
              <a:solidFill>
                <a:srgbClr val="FFF6E5"/>
              </a:solidFill>
              <a:latin typeface="思源宋体-超粗体"/>
              <a:ea typeface="思源宋体-超粗体"/>
              <a:cs typeface="思源宋体-超粗体"/>
              <a:sym typeface="思源宋体-超粗体"/>
              <a:hlinkClick r:id="rId3" tooltip="https://www.ntu.edu.sg/...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586550" y="1902206"/>
            <a:ext cx="5672750" cy="65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99"/>
              </a:lnSpc>
            </a:pPr>
            <a:r>
              <a:rPr lang="en-US" sz="4999">
                <a:solidFill>
                  <a:srgbClr val="FFF6E5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暑期项目分享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467919" y="9336722"/>
            <a:ext cx="5343831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Enjoy an exciting and comfortable travel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82895" y="9408795"/>
            <a:ext cx="2191454" cy="285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80"/>
              </a:lnSpc>
            </a:pPr>
            <a:r>
              <a:rPr lang="en-US" sz="1900" dirty="0" err="1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暑期项目分享</a:t>
            </a:r>
            <a:endParaRPr lang="en-US" sz="1900" dirty="0">
              <a:solidFill>
                <a:srgbClr val="FFFFFF"/>
              </a:solidFill>
              <a:latin typeface="字由云舒"/>
              <a:ea typeface="字由云舒"/>
              <a:cs typeface="字由云舒"/>
              <a:sym typeface="字由云舒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76250" y="9186862"/>
            <a:ext cx="2240148" cy="812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99"/>
              </a:lnSpc>
            </a:pPr>
            <a:r>
              <a:rPr lang="en-US" sz="2099" b="1" spc="-41" dirty="0">
                <a:solidFill>
                  <a:srgbClr val="FFF6E5"/>
                </a:solidFill>
                <a:latin typeface="字由云舒 Bold"/>
                <a:ea typeface="字由云舒 Bold"/>
                <a:cs typeface="字由云舒 Bold"/>
                <a:sym typeface="字由云舒 Bold"/>
              </a:rPr>
              <a:t>Nanyang Technological University</a:t>
            </a:r>
            <a:endParaRPr lang="en-US" sz="2099" b="1" spc="-41" dirty="0">
              <a:solidFill>
                <a:srgbClr val="FFF6E5"/>
              </a:solidFill>
              <a:latin typeface="字由云舒 Bold"/>
              <a:ea typeface="字由云舒 Bold"/>
              <a:cs typeface="字由云舒 Bold"/>
              <a:sym typeface="字由云舒 Bold"/>
              <a:hlinkClick r:id="rId3" tooltip="https://www.ntu.edu.sg/...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307625" y="8129568"/>
            <a:ext cx="5672750" cy="65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4999" dirty="0">
                <a:solidFill>
                  <a:srgbClr val="FFF6E5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焦思睿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46183" y="602956"/>
            <a:ext cx="2796062" cy="3728082"/>
          </a:xfrm>
          <a:custGeom>
            <a:avLst/>
            <a:gdLst/>
            <a:ahLst/>
            <a:cxnLst/>
            <a:rect l="l" t="t" r="r" b="b"/>
            <a:pathLst>
              <a:path w="2796062" h="3728082">
                <a:moveTo>
                  <a:pt x="0" y="0"/>
                </a:moveTo>
                <a:lnTo>
                  <a:pt x="2796062" y="0"/>
                </a:lnTo>
                <a:lnTo>
                  <a:pt x="2796062" y="3728082"/>
                </a:lnTo>
                <a:lnTo>
                  <a:pt x="0" y="37280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4845" y="2545749"/>
            <a:ext cx="2828846" cy="6356958"/>
          </a:xfrm>
          <a:custGeom>
            <a:avLst/>
            <a:gdLst/>
            <a:ahLst/>
            <a:cxnLst/>
            <a:rect l="l" t="t" r="r" b="b"/>
            <a:pathLst>
              <a:path w="2828846" h="6356958">
                <a:moveTo>
                  <a:pt x="0" y="0"/>
                </a:moveTo>
                <a:lnTo>
                  <a:pt x="2828846" y="0"/>
                </a:lnTo>
                <a:lnTo>
                  <a:pt x="282884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87123" y="2545749"/>
            <a:ext cx="2828846" cy="6356958"/>
          </a:xfrm>
          <a:custGeom>
            <a:avLst/>
            <a:gdLst/>
            <a:ahLst/>
            <a:cxnLst/>
            <a:rect l="l" t="t" r="r" b="b"/>
            <a:pathLst>
              <a:path w="2828846" h="6356958">
                <a:moveTo>
                  <a:pt x="0" y="0"/>
                </a:moveTo>
                <a:lnTo>
                  <a:pt x="2828846" y="0"/>
                </a:lnTo>
                <a:lnTo>
                  <a:pt x="282884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80370" y="476250"/>
            <a:ext cx="2384909" cy="2424304"/>
          </a:xfrm>
          <a:custGeom>
            <a:avLst/>
            <a:gdLst/>
            <a:ahLst/>
            <a:cxnLst/>
            <a:rect l="l" t="t" r="r" b="b"/>
            <a:pathLst>
              <a:path w="2384909" h="2424304">
                <a:moveTo>
                  <a:pt x="0" y="0"/>
                </a:moveTo>
                <a:lnTo>
                  <a:pt x="2384909" y="0"/>
                </a:lnTo>
                <a:lnTo>
                  <a:pt x="2384909" y="2424304"/>
                </a:lnTo>
                <a:lnTo>
                  <a:pt x="0" y="24243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193008" y="5724228"/>
            <a:ext cx="3166449" cy="2465872"/>
          </a:xfrm>
          <a:custGeom>
            <a:avLst/>
            <a:gdLst/>
            <a:ahLst/>
            <a:cxnLst/>
            <a:rect l="l" t="t" r="r" b="b"/>
            <a:pathLst>
              <a:path w="3166449" h="2465872">
                <a:moveTo>
                  <a:pt x="0" y="0"/>
                </a:moveTo>
                <a:lnTo>
                  <a:pt x="3166449" y="0"/>
                </a:lnTo>
                <a:lnTo>
                  <a:pt x="3166449" y="2465872"/>
                </a:lnTo>
                <a:lnTo>
                  <a:pt x="0" y="24658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168697" y="4818419"/>
            <a:ext cx="3338666" cy="2370453"/>
          </a:xfrm>
          <a:custGeom>
            <a:avLst/>
            <a:gdLst/>
            <a:ahLst/>
            <a:cxnLst/>
            <a:rect l="l" t="t" r="r" b="b"/>
            <a:pathLst>
              <a:path w="3338666" h="2370453">
                <a:moveTo>
                  <a:pt x="0" y="0"/>
                </a:moveTo>
                <a:lnTo>
                  <a:pt x="3338667" y="0"/>
                </a:lnTo>
                <a:lnTo>
                  <a:pt x="3338667" y="2370453"/>
                </a:lnTo>
                <a:lnTo>
                  <a:pt x="0" y="23704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902314" y="3871027"/>
            <a:ext cx="3366019" cy="2305723"/>
          </a:xfrm>
          <a:custGeom>
            <a:avLst/>
            <a:gdLst/>
            <a:ahLst/>
            <a:cxnLst/>
            <a:rect l="l" t="t" r="r" b="b"/>
            <a:pathLst>
              <a:path w="3366019" h="2305723">
                <a:moveTo>
                  <a:pt x="0" y="0"/>
                </a:moveTo>
                <a:lnTo>
                  <a:pt x="3366019" y="0"/>
                </a:lnTo>
                <a:lnTo>
                  <a:pt x="3366019" y="2305723"/>
                </a:lnTo>
                <a:lnTo>
                  <a:pt x="0" y="23057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68333" y="3988947"/>
            <a:ext cx="2665181" cy="2601883"/>
          </a:xfrm>
          <a:custGeom>
            <a:avLst/>
            <a:gdLst/>
            <a:ahLst/>
            <a:cxnLst/>
            <a:rect l="l" t="t" r="r" b="b"/>
            <a:pathLst>
              <a:path w="2665181" h="2601883">
                <a:moveTo>
                  <a:pt x="0" y="0"/>
                </a:moveTo>
                <a:lnTo>
                  <a:pt x="2665180" y="0"/>
                </a:lnTo>
                <a:lnTo>
                  <a:pt x="2665180" y="2601883"/>
                </a:lnTo>
                <a:lnTo>
                  <a:pt x="0" y="26018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190456" y="2243865"/>
            <a:ext cx="2633815" cy="2574554"/>
          </a:xfrm>
          <a:custGeom>
            <a:avLst/>
            <a:gdLst/>
            <a:ahLst/>
            <a:cxnLst/>
            <a:rect l="l" t="t" r="r" b="b"/>
            <a:pathLst>
              <a:path w="2633815" h="2574554">
                <a:moveTo>
                  <a:pt x="0" y="0"/>
                </a:moveTo>
                <a:lnTo>
                  <a:pt x="2633815" y="0"/>
                </a:lnTo>
                <a:lnTo>
                  <a:pt x="2633815" y="2574554"/>
                </a:lnTo>
                <a:lnTo>
                  <a:pt x="0" y="25745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911924" y="1971628"/>
            <a:ext cx="2527609" cy="2602429"/>
          </a:xfrm>
          <a:custGeom>
            <a:avLst/>
            <a:gdLst/>
            <a:ahLst/>
            <a:cxnLst/>
            <a:rect l="l" t="t" r="r" b="b"/>
            <a:pathLst>
              <a:path w="2527609" h="2602429">
                <a:moveTo>
                  <a:pt x="0" y="0"/>
                </a:moveTo>
                <a:lnTo>
                  <a:pt x="2527609" y="0"/>
                </a:lnTo>
                <a:lnTo>
                  <a:pt x="2527609" y="2602429"/>
                </a:lnTo>
                <a:lnTo>
                  <a:pt x="0" y="260242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030500" y="1114731"/>
            <a:ext cx="2781250" cy="3006757"/>
          </a:xfrm>
          <a:custGeom>
            <a:avLst/>
            <a:gdLst/>
            <a:ahLst/>
            <a:cxnLst/>
            <a:rect l="l" t="t" r="r" b="b"/>
            <a:pathLst>
              <a:path w="2781250" h="3006757">
                <a:moveTo>
                  <a:pt x="0" y="0"/>
                </a:moveTo>
                <a:lnTo>
                  <a:pt x="2781250" y="0"/>
                </a:lnTo>
                <a:lnTo>
                  <a:pt x="2781250" y="3006757"/>
                </a:lnTo>
                <a:lnTo>
                  <a:pt x="0" y="300675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637207" y="422858"/>
            <a:ext cx="2782298" cy="2849985"/>
          </a:xfrm>
          <a:custGeom>
            <a:avLst/>
            <a:gdLst/>
            <a:ahLst/>
            <a:cxnLst/>
            <a:rect l="l" t="t" r="r" b="b"/>
            <a:pathLst>
              <a:path w="2782298" h="2849985">
                <a:moveTo>
                  <a:pt x="0" y="0"/>
                </a:moveTo>
                <a:lnTo>
                  <a:pt x="2782298" y="0"/>
                </a:lnTo>
                <a:lnTo>
                  <a:pt x="2782298" y="2849984"/>
                </a:lnTo>
                <a:lnTo>
                  <a:pt x="0" y="28499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174707" y="3412351"/>
            <a:ext cx="3178479" cy="6356958"/>
          </a:xfrm>
          <a:custGeom>
            <a:avLst/>
            <a:gdLst/>
            <a:ahLst/>
            <a:cxnLst/>
            <a:rect l="l" t="t" r="r" b="b"/>
            <a:pathLst>
              <a:path w="3178479" h="6356958">
                <a:moveTo>
                  <a:pt x="0" y="0"/>
                </a:moveTo>
                <a:lnTo>
                  <a:pt x="3178479" y="0"/>
                </a:lnTo>
                <a:lnTo>
                  <a:pt x="317847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587923" y="7025102"/>
            <a:ext cx="1924165" cy="2565553"/>
          </a:xfrm>
          <a:custGeom>
            <a:avLst/>
            <a:gdLst/>
            <a:ahLst/>
            <a:cxnLst/>
            <a:rect l="l" t="t" r="r" b="b"/>
            <a:pathLst>
              <a:path w="1924165" h="2565553">
                <a:moveTo>
                  <a:pt x="0" y="0"/>
                </a:moveTo>
                <a:lnTo>
                  <a:pt x="1924165" y="0"/>
                </a:lnTo>
                <a:lnTo>
                  <a:pt x="1924165" y="2565552"/>
                </a:lnTo>
                <a:lnTo>
                  <a:pt x="0" y="256555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778788" y="7696297"/>
            <a:ext cx="2525810" cy="1894357"/>
          </a:xfrm>
          <a:custGeom>
            <a:avLst/>
            <a:gdLst/>
            <a:ahLst/>
            <a:cxnLst/>
            <a:rect l="l" t="t" r="r" b="b"/>
            <a:pathLst>
              <a:path w="2525810" h="1894357">
                <a:moveTo>
                  <a:pt x="0" y="0"/>
                </a:moveTo>
                <a:lnTo>
                  <a:pt x="2525810" y="0"/>
                </a:lnTo>
                <a:lnTo>
                  <a:pt x="2525810" y="1894357"/>
                </a:lnTo>
                <a:lnTo>
                  <a:pt x="0" y="189435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571298" y="7696297"/>
            <a:ext cx="2143419" cy="2012135"/>
          </a:xfrm>
          <a:custGeom>
            <a:avLst/>
            <a:gdLst/>
            <a:ahLst/>
            <a:cxnLst/>
            <a:rect l="l" t="t" r="r" b="b"/>
            <a:pathLst>
              <a:path w="2143419" h="2012135">
                <a:moveTo>
                  <a:pt x="0" y="0"/>
                </a:moveTo>
                <a:lnTo>
                  <a:pt x="2143419" y="0"/>
                </a:lnTo>
                <a:lnTo>
                  <a:pt x="2143419" y="2012135"/>
                </a:lnTo>
                <a:lnTo>
                  <a:pt x="0" y="201213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76250" y="911172"/>
            <a:ext cx="9020143" cy="1060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u="sng" spc="-480">
                <a:solidFill>
                  <a:srgbClr val="FFF6E5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游在SINGAPORE</a:t>
            </a:r>
          </a:p>
        </p:txBody>
      </p:sp>
      <p:sp>
        <p:nvSpPr>
          <p:cNvPr id="21" name="TextBox 23">
            <a:extLst>
              <a:ext uri="{FF2B5EF4-FFF2-40B4-BE49-F238E27FC236}">
                <a16:creationId xmlns:a16="http://schemas.microsoft.com/office/drawing/2014/main" id="{CB4EBEF9-A8DE-DE42-1351-119776FAF400}"/>
              </a:ext>
            </a:extLst>
          </p:cNvPr>
          <p:cNvSpPr txBox="1"/>
          <p:nvPr/>
        </p:nvSpPr>
        <p:spPr>
          <a:xfrm>
            <a:off x="16207603" y="485775"/>
            <a:ext cx="1604147" cy="837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160"/>
              </a:lnSpc>
            </a:pPr>
            <a:r>
              <a:rPr lang="en-US" sz="1800" spc="-36" dirty="0">
                <a:solidFill>
                  <a:srgbClr val="FFF6E5"/>
                </a:solidFill>
                <a:latin typeface="字由云舒"/>
                <a:ea typeface="字由云舒"/>
                <a:cs typeface="字由云舒"/>
                <a:sym typeface="字由云舒"/>
              </a:rPr>
              <a:t>Nanyang Technological University</a:t>
            </a:r>
            <a:endParaRPr lang="en-US" sz="1800" spc="-36" dirty="0">
              <a:solidFill>
                <a:srgbClr val="FFF6E5"/>
              </a:solidFill>
              <a:latin typeface="字由云舒"/>
              <a:ea typeface="字由云舒"/>
              <a:cs typeface="字由云舒"/>
              <a:sym typeface="字由云舒"/>
              <a:hlinkClick r:id="rId19" tooltip="https://www.ntu.edu.sg/...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99" b="-599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417118" y="2883504"/>
            <a:ext cx="1852058" cy="1533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599"/>
              </a:lnSpc>
            </a:pPr>
            <a:r>
              <a:rPr lang="en-US" sz="8999" spc="-179">
                <a:solidFill>
                  <a:srgbClr val="FFF6E5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912581" y="3870471"/>
            <a:ext cx="590043" cy="1030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521"/>
              </a:lnSpc>
              <a:spcBef>
                <a:spcPct val="0"/>
              </a:spcBef>
            </a:pPr>
            <a:r>
              <a:rPr lang="en-US" sz="6086" u="none" strike="noStrike" spc="-121">
                <a:solidFill>
                  <a:srgbClr val="FFF6E5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+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067172" y="2997804"/>
            <a:ext cx="3309029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 spc="-60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开拓视野,前沿信息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660415" y="4309799"/>
            <a:ext cx="1379486" cy="4057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</a:pPr>
            <a:r>
              <a:rPr lang="en-US" sz="2400" spc="-48" dirty="0" err="1">
                <a:solidFill>
                  <a:srgbClr val="FFF6E5"/>
                </a:solidFill>
                <a:latin typeface="字由云舒"/>
                <a:ea typeface="字由云舒"/>
                <a:cs typeface="字由云舒"/>
                <a:sym typeface="字由云舒"/>
              </a:rPr>
              <a:t>职业发展</a:t>
            </a:r>
            <a:endParaRPr lang="en-US" sz="2400" spc="-48" dirty="0">
              <a:solidFill>
                <a:srgbClr val="FFF6E5"/>
              </a:solidFill>
              <a:latin typeface="字由云舒"/>
              <a:ea typeface="字由云舒"/>
              <a:cs typeface="字由云舒"/>
              <a:sym typeface="字由云舒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65837" y="2883504"/>
            <a:ext cx="1847638" cy="1533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599"/>
              </a:lnSpc>
            </a:pPr>
            <a:r>
              <a:rPr lang="en-US" sz="8999" spc="-179">
                <a:solidFill>
                  <a:srgbClr val="FFF6E5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319324"/>
            <a:ext cx="1321911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</a:pPr>
            <a:r>
              <a:rPr lang="en-US" sz="2499" spc="-49">
                <a:solidFill>
                  <a:srgbClr val="FFF6E5"/>
                </a:solidFill>
                <a:latin typeface="字由云舒"/>
                <a:ea typeface="字由云舒"/>
                <a:cs typeface="字由云舒"/>
                <a:sym typeface="字由云舒"/>
              </a:rPr>
              <a:t>学业收益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67657" y="3823644"/>
            <a:ext cx="6530526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spc="-60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专业知识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spc="-60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课业学分</a:t>
            </a:r>
          </a:p>
          <a:p>
            <a:pPr marL="647700" lvl="1" indent="-323850" algn="l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 spc="-60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世界一流高校的学术氛围&amp;校园文化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1654" y="6505866"/>
            <a:ext cx="1756002" cy="1533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599"/>
              </a:lnSpc>
              <a:spcBef>
                <a:spcPct val="0"/>
              </a:spcBef>
            </a:pPr>
            <a:r>
              <a:rPr lang="en-US" sz="8999" spc="-179">
                <a:solidFill>
                  <a:srgbClr val="FFF6E5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8212" y="7991776"/>
            <a:ext cx="1942888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</a:pPr>
            <a:r>
              <a:rPr lang="en-US" sz="2400" spc="-48">
                <a:solidFill>
                  <a:srgbClr val="FFF6E5"/>
                </a:solidFill>
                <a:latin typeface="字由云舒"/>
                <a:ea typeface="字由云舒"/>
                <a:cs typeface="字由云舒"/>
                <a:sym typeface="字由云舒"/>
              </a:rPr>
              <a:t>人际关系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81622" y="6620166"/>
            <a:ext cx="361802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 spc="-60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温暖伙伴,真挚友谊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373763" y="6505866"/>
            <a:ext cx="1938769" cy="1533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599"/>
              </a:lnSpc>
            </a:pPr>
            <a:r>
              <a:rPr lang="en-US" sz="8999" spc="-179">
                <a:solidFill>
                  <a:srgbClr val="FFF6E5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12540" y="7968769"/>
            <a:ext cx="2061214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</a:pPr>
            <a:r>
              <a:rPr lang="en-US" sz="2400" spc="-48">
                <a:solidFill>
                  <a:srgbClr val="FFF6E5"/>
                </a:solidFill>
                <a:latin typeface="字由云舒"/>
                <a:ea typeface="字由云舒"/>
                <a:cs typeface="字由云舒"/>
                <a:sym typeface="字由云舒"/>
              </a:rPr>
              <a:t>个人成长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838200"/>
            <a:ext cx="7260928" cy="1470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00"/>
              </a:lnSpc>
            </a:pPr>
            <a:r>
              <a:rPr lang="en-US" sz="11000" spc="-660">
                <a:solidFill>
                  <a:srgbClr val="FFF6E5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成长与收获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802576" y="3518844"/>
            <a:ext cx="2982114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spc="-60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企业文化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spc="-60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组织架构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spc="-60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工作强度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spc="-60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实习机会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81622" y="3087031"/>
            <a:ext cx="516324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 spc="-60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适合BNBU宝宝体质的学术体验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567657" y="7301208"/>
            <a:ext cx="643556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spc="-60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拓宽社交圈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spc="-60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多元文化环境中的协作&amp;沟通能力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592829" y="6767808"/>
            <a:ext cx="6212802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spc="-60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适应能力、独立性&amp;时间管理能力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spc="-60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跨文化挑战&amp;社会洞察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spc="-60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更包容,更乐观,</a:t>
            </a:r>
          </a:p>
        </p:txBody>
      </p:sp>
      <p:sp>
        <p:nvSpPr>
          <p:cNvPr id="21" name="TextBox 23">
            <a:extLst>
              <a:ext uri="{FF2B5EF4-FFF2-40B4-BE49-F238E27FC236}">
                <a16:creationId xmlns:a16="http://schemas.microsoft.com/office/drawing/2014/main" id="{BC597713-E66E-6C2C-29D9-219803E8EED2}"/>
              </a:ext>
            </a:extLst>
          </p:cNvPr>
          <p:cNvSpPr txBox="1"/>
          <p:nvPr/>
        </p:nvSpPr>
        <p:spPr>
          <a:xfrm>
            <a:off x="16207603" y="485775"/>
            <a:ext cx="1604147" cy="837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160"/>
              </a:lnSpc>
            </a:pPr>
            <a:r>
              <a:rPr lang="en-US" sz="1800" spc="-36" dirty="0">
                <a:solidFill>
                  <a:srgbClr val="FFF6E5"/>
                </a:solidFill>
                <a:latin typeface="字由云舒"/>
                <a:ea typeface="字由云舒"/>
                <a:cs typeface="字由云舒"/>
                <a:sym typeface="字由云舒"/>
              </a:rPr>
              <a:t>Nanyang Technological University</a:t>
            </a:r>
            <a:endParaRPr lang="en-US" sz="1800" spc="-36" dirty="0">
              <a:solidFill>
                <a:srgbClr val="FFF6E5"/>
              </a:solidFill>
              <a:latin typeface="字由云舒"/>
              <a:ea typeface="字由云舒"/>
              <a:cs typeface="字由云舒"/>
              <a:sym typeface="字由云舒"/>
              <a:hlinkClick r:id="rId3" tooltip="https://www.ntu.edu.sg/...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372087" y="1747531"/>
            <a:ext cx="10458893" cy="5752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79"/>
              </a:lnSpc>
            </a:pPr>
            <a:r>
              <a:rPr lang="en-US" sz="12999" spc="-779">
                <a:solidFill>
                  <a:srgbClr val="FFF6E5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青春没有售价,</a:t>
            </a:r>
          </a:p>
          <a:p>
            <a:pPr algn="ctr">
              <a:lnSpc>
                <a:spcPts val="15079"/>
              </a:lnSpc>
            </a:pPr>
            <a:r>
              <a:rPr lang="en-US" sz="12999" spc="-779">
                <a:solidFill>
                  <a:srgbClr val="FFF6E5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放心,</a:t>
            </a:r>
          </a:p>
          <a:p>
            <a:pPr algn="ctr">
              <a:lnSpc>
                <a:spcPts val="15079"/>
              </a:lnSpc>
            </a:pPr>
            <a:r>
              <a:rPr lang="en-US" sz="12999" spc="-779">
                <a:solidFill>
                  <a:srgbClr val="FFF6E5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NTU不是讹诈</a:t>
            </a:r>
          </a:p>
        </p:txBody>
      </p:sp>
      <p:sp>
        <p:nvSpPr>
          <p:cNvPr id="4" name="Freeform 4"/>
          <p:cNvSpPr/>
          <p:nvPr/>
        </p:nvSpPr>
        <p:spPr>
          <a:xfrm>
            <a:off x="1624839" y="2504101"/>
            <a:ext cx="4924628" cy="5278797"/>
          </a:xfrm>
          <a:custGeom>
            <a:avLst/>
            <a:gdLst/>
            <a:ahLst/>
            <a:cxnLst/>
            <a:rect l="l" t="t" r="r" b="b"/>
            <a:pathLst>
              <a:path w="4924628" h="5278797">
                <a:moveTo>
                  <a:pt x="0" y="0"/>
                </a:moveTo>
                <a:lnTo>
                  <a:pt x="4924628" y="0"/>
                </a:lnTo>
                <a:lnTo>
                  <a:pt x="4924628" y="5278798"/>
                </a:lnTo>
                <a:lnTo>
                  <a:pt x="0" y="5278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609" b="-19532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165802" y="8105457"/>
            <a:ext cx="3842701" cy="3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99"/>
              </a:lnSpc>
              <a:spcBef>
                <a:spcPct val="0"/>
              </a:spcBef>
            </a:pPr>
            <a:r>
              <a:rPr lang="en-US" sz="2499" b="1" spc="-49">
                <a:solidFill>
                  <a:srgbClr val="FFFFFF"/>
                </a:solidFill>
                <a:latin typeface="字由云舒 Bold"/>
                <a:ea typeface="字由云舒 Bold"/>
                <a:cs typeface="字由云舒 Bold"/>
                <a:sym typeface="字由云舒 Bold"/>
              </a:rPr>
              <a:t>↑如果你需要我的帮助↑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011940" y="7718414"/>
            <a:ext cx="10458893" cy="87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9"/>
              </a:lnSpc>
            </a:pPr>
            <a:r>
              <a:rPr lang="en-US" sz="6000" spc="-359">
                <a:solidFill>
                  <a:srgbClr val="FFF6E5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THANK YOU</a:t>
            </a:r>
          </a:p>
        </p:txBody>
      </p:sp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985776" y="-908057"/>
            <a:ext cx="4240382" cy="12103114"/>
            <a:chOff x="0" y="0"/>
            <a:chExt cx="5653842" cy="16137486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4070031"/>
              <a:ext cx="5653842" cy="3931586"/>
              <a:chOff x="0" y="0"/>
              <a:chExt cx="980146" cy="68157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980146" cy="681577"/>
              </a:xfrm>
              <a:custGeom>
                <a:avLst/>
                <a:gdLst/>
                <a:ahLst/>
                <a:cxnLst/>
                <a:rect l="l" t="t" r="r" b="b"/>
                <a:pathLst>
                  <a:path w="980146" h="681577">
                    <a:moveTo>
                      <a:pt x="0" y="0"/>
                    </a:moveTo>
                    <a:lnTo>
                      <a:pt x="980146" y="0"/>
                    </a:lnTo>
                    <a:lnTo>
                      <a:pt x="980146" y="681577"/>
                    </a:lnTo>
                    <a:lnTo>
                      <a:pt x="0" y="681577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3927" b="-3927"/>
                </a:stretch>
              </a:blip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5653842" cy="3931586"/>
              <a:chOff x="0" y="0"/>
              <a:chExt cx="980146" cy="68157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980146" cy="681577"/>
              </a:xfrm>
              <a:custGeom>
                <a:avLst/>
                <a:gdLst/>
                <a:ahLst/>
                <a:cxnLst/>
                <a:rect l="l" t="t" r="r" b="b"/>
                <a:pathLst>
                  <a:path w="980146" h="681577">
                    <a:moveTo>
                      <a:pt x="0" y="0"/>
                    </a:moveTo>
                    <a:lnTo>
                      <a:pt x="980146" y="0"/>
                    </a:lnTo>
                    <a:lnTo>
                      <a:pt x="980146" y="681577"/>
                    </a:lnTo>
                    <a:lnTo>
                      <a:pt x="0" y="681577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9638" r="-8950" b="-13195"/>
                </a:stretch>
              </a:blip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8135868"/>
              <a:ext cx="5653842" cy="3931586"/>
              <a:chOff x="0" y="0"/>
              <a:chExt cx="980146" cy="68157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980146" cy="681577"/>
              </a:xfrm>
              <a:custGeom>
                <a:avLst/>
                <a:gdLst/>
                <a:ahLst/>
                <a:cxnLst/>
                <a:rect l="l" t="t" r="r" b="b"/>
                <a:pathLst>
                  <a:path w="980146" h="681577">
                    <a:moveTo>
                      <a:pt x="0" y="0"/>
                    </a:moveTo>
                    <a:lnTo>
                      <a:pt x="980146" y="0"/>
                    </a:lnTo>
                    <a:lnTo>
                      <a:pt x="980146" y="681577"/>
                    </a:lnTo>
                    <a:lnTo>
                      <a:pt x="0" y="681577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3927" b="-3927"/>
                </a:stretch>
              </a:blip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12205900"/>
              <a:ext cx="5653842" cy="3931586"/>
              <a:chOff x="0" y="0"/>
              <a:chExt cx="980146" cy="68157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80146" cy="681577"/>
              </a:xfrm>
              <a:custGeom>
                <a:avLst/>
                <a:gdLst/>
                <a:ahLst/>
                <a:cxnLst/>
                <a:rect l="l" t="t" r="r" b="b"/>
                <a:pathLst>
                  <a:path w="980146" h="681577">
                    <a:moveTo>
                      <a:pt x="0" y="0"/>
                    </a:moveTo>
                    <a:lnTo>
                      <a:pt x="980146" y="0"/>
                    </a:lnTo>
                    <a:lnTo>
                      <a:pt x="980146" y="681577"/>
                    </a:lnTo>
                    <a:lnTo>
                      <a:pt x="0" y="681577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5544" b="-5544"/>
                </a:stretch>
              </a:blipFill>
            </p:spPr>
          </p:sp>
        </p:grpSp>
      </p:grpSp>
      <p:sp>
        <p:nvSpPr>
          <p:cNvPr id="12" name="TextBox 12"/>
          <p:cNvSpPr txBox="1"/>
          <p:nvPr/>
        </p:nvSpPr>
        <p:spPr>
          <a:xfrm>
            <a:off x="476250" y="6309085"/>
            <a:ext cx="7509526" cy="349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9000" spc="-540">
                <a:solidFill>
                  <a:srgbClr val="FFF6E5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TABLE</a:t>
            </a:r>
          </a:p>
          <a:p>
            <a:pPr algn="l">
              <a:lnSpc>
                <a:spcPts val="9000"/>
              </a:lnSpc>
            </a:pPr>
            <a:r>
              <a:rPr lang="en-US" sz="9000" spc="-540">
                <a:solidFill>
                  <a:srgbClr val="FFF6E5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OF CONTENTS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235534" y="6813838"/>
            <a:ext cx="3576216" cy="568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243"/>
              </a:lnSpc>
            </a:pPr>
            <a:r>
              <a:rPr lang="en-US" sz="2097" spc="-41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日常安排概览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235534" y="7419539"/>
            <a:ext cx="3576216" cy="568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243"/>
              </a:lnSpc>
            </a:pPr>
            <a:r>
              <a:rPr lang="en-US" sz="2097" spc="-41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学在NTU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235534" y="8025240"/>
            <a:ext cx="3576216" cy="568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243"/>
              </a:lnSpc>
            </a:pPr>
            <a:r>
              <a:rPr lang="en-US" sz="2097" spc="-41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吃住行真相大揭秘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235534" y="9236667"/>
            <a:ext cx="3576216" cy="568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243"/>
              </a:lnSpc>
            </a:pPr>
            <a:r>
              <a:rPr lang="en-US" sz="2097" spc="-41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成长与收获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235534" y="8631004"/>
            <a:ext cx="3553896" cy="568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243"/>
              </a:lnSpc>
            </a:pPr>
            <a:r>
              <a:rPr lang="en-US" sz="2097" spc="-41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游在SINGAPORE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370978" y="6813838"/>
            <a:ext cx="746383" cy="568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5243"/>
              </a:lnSpc>
            </a:pPr>
            <a:r>
              <a:rPr lang="en-US" sz="2097" b="1" spc="-41">
                <a:solidFill>
                  <a:srgbClr val="FFFFFF"/>
                </a:solidFill>
                <a:latin typeface="字由云舒 Bold"/>
                <a:ea typeface="字由云舒 Bold"/>
                <a:cs typeface="字由云舒 Bold"/>
                <a:sym typeface="字由云舒 Bold"/>
              </a:rPr>
              <a:t>01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370978" y="7419539"/>
            <a:ext cx="746383" cy="568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5243"/>
              </a:lnSpc>
            </a:pPr>
            <a:r>
              <a:rPr lang="en-US" sz="2097" b="1" spc="-41">
                <a:solidFill>
                  <a:srgbClr val="FFFFFF"/>
                </a:solidFill>
                <a:latin typeface="字由云舒 Bold"/>
                <a:ea typeface="字由云舒 Bold"/>
                <a:cs typeface="字由云舒 Bold"/>
                <a:sym typeface="字由云舒 Bold"/>
              </a:rPr>
              <a:t>02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366320" y="8025240"/>
            <a:ext cx="746383" cy="568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5243"/>
              </a:lnSpc>
            </a:pPr>
            <a:r>
              <a:rPr lang="en-US" sz="2097" b="1" spc="-41">
                <a:solidFill>
                  <a:srgbClr val="FFFFFF"/>
                </a:solidFill>
                <a:latin typeface="字由云舒 Bold"/>
                <a:ea typeface="字由云舒 Bold"/>
                <a:cs typeface="字由云舒 Bold"/>
                <a:sym typeface="字由云舒 Bold"/>
              </a:rPr>
              <a:t>03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370978" y="9236667"/>
            <a:ext cx="746383" cy="568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5243"/>
              </a:lnSpc>
            </a:pPr>
            <a:r>
              <a:rPr lang="en-US" sz="2097" b="1" spc="-41">
                <a:solidFill>
                  <a:srgbClr val="FFFFFF"/>
                </a:solidFill>
                <a:latin typeface="字由云舒 Bold"/>
                <a:ea typeface="字由云舒 Bold"/>
                <a:cs typeface="字由云舒 Bold"/>
                <a:sym typeface="字由云舒 Bold"/>
              </a:rPr>
              <a:t>05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370978" y="8631004"/>
            <a:ext cx="741725" cy="568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5243"/>
              </a:lnSpc>
            </a:pPr>
            <a:r>
              <a:rPr lang="en-US" sz="2097" b="1" spc="-41">
                <a:solidFill>
                  <a:srgbClr val="FFFFFF"/>
                </a:solidFill>
                <a:latin typeface="字由云舒 Bold"/>
                <a:ea typeface="字由云舒 Bold"/>
                <a:cs typeface="字由云舒 Bold"/>
                <a:sym typeface="字由云舒 Bold"/>
              </a:rPr>
              <a:t>04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207603" y="485775"/>
            <a:ext cx="1604147" cy="837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160"/>
              </a:lnSpc>
            </a:pPr>
            <a:r>
              <a:rPr lang="en-US" sz="1800" spc="-36" dirty="0">
                <a:solidFill>
                  <a:srgbClr val="FFF6E5"/>
                </a:solidFill>
                <a:latin typeface="字由云舒"/>
                <a:ea typeface="字由云舒"/>
                <a:cs typeface="字由云舒"/>
                <a:sym typeface="字由云舒"/>
              </a:rPr>
              <a:t>Nanyang Technological University</a:t>
            </a:r>
            <a:endParaRPr lang="en-US" sz="1800" spc="-36" dirty="0">
              <a:solidFill>
                <a:srgbClr val="FFF6E5"/>
              </a:solidFill>
              <a:latin typeface="字由云舒"/>
              <a:ea typeface="字由云舒"/>
              <a:cs typeface="字由云舒"/>
              <a:sym typeface="字由云舒"/>
              <a:hlinkClick r:id="rId7" tooltip="https://www.ntu.edu.sg/...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99" b="-599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76250" y="3641410"/>
            <a:ext cx="17335500" cy="69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4425" lvl="1" indent="-442212" algn="l">
              <a:lnSpc>
                <a:spcPts val="5735"/>
              </a:lnSpc>
              <a:spcBef>
                <a:spcPct val="0"/>
              </a:spcBef>
              <a:buFont typeface="Arial"/>
              <a:buChar char="•"/>
            </a:pPr>
            <a:r>
              <a:rPr lang="en-US" sz="4096" spc="-81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值不值得去？ 这个项目含金量高吗？对未来升学/求职有帮助吗？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962025"/>
            <a:ext cx="10530076" cy="153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99"/>
              </a:lnSpc>
            </a:pPr>
            <a:r>
              <a:rPr lang="en-US" sz="11499" spc="-689">
                <a:solidFill>
                  <a:srgbClr val="FFF6E5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有些好奇。。。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76250" y="4879273"/>
            <a:ext cx="17335500" cy="69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4425" lvl="1" indent="-442212" algn="l">
              <a:lnSpc>
                <a:spcPts val="5735"/>
              </a:lnSpc>
              <a:spcBef>
                <a:spcPct val="0"/>
              </a:spcBef>
              <a:buFont typeface="Arial"/>
              <a:buChar char="•"/>
            </a:pPr>
            <a:r>
              <a:rPr lang="en-US" sz="4096" spc="-81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我能跟上吗？ 课程难不难？每天上课多长时间？作业多吗？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76250" y="6118248"/>
            <a:ext cx="17335500" cy="69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4425" lvl="1" indent="-442212" algn="l">
              <a:lnSpc>
                <a:spcPts val="5735"/>
              </a:lnSpc>
              <a:spcBef>
                <a:spcPct val="0"/>
              </a:spcBef>
              <a:buFont typeface="Arial"/>
              <a:buChar char="•"/>
            </a:pPr>
            <a:r>
              <a:rPr lang="en-US" sz="4096" spc="-81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生活方便吗？ 住得怎么样？吃得习惯吗？出门安不安全？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6250" y="7357223"/>
            <a:ext cx="17335500" cy="69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4425" lvl="1" indent="-442212" algn="l">
              <a:lnSpc>
                <a:spcPts val="5735"/>
              </a:lnSpc>
              <a:spcBef>
                <a:spcPct val="0"/>
              </a:spcBef>
              <a:buFont typeface="Arial"/>
              <a:buChar char="•"/>
            </a:pPr>
            <a:r>
              <a:rPr lang="en-US" sz="4096" spc="-81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玩得开心吗？ 除了上课，有没有自由时间？能体验到当地文化吗？</a:t>
            </a:r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70395A4A-D179-D7CF-66FD-44A623B5B055}"/>
              </a:ext>
            </a:extLst>
          </p:cNvPr>
          <p:cNvSpPr txBox="1"/>
          <p:nvPr/>
        </p:nvSpPr>
        <p:spPr>
          <a:xfrm>
            <a:off x="16207603" y="485775"/>
            <a:ext cx="1604147" cy="837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160"/>
              </a:lnSpc>
            </a:pPr>
            <a:r>
              <a:rPr lang="en-US" sz="1800" spc="-36" dirty="0">
                <a:solidFill>
                  <a:srgbClr val="FFF6E5"/>
                </a:solidFill>
                <a:latin typeface="字由云舒"/>
                <a:ea typeface="字由云舒"/>
                <a:cs typeface="字由云舒"/>
                <a:sym typeface="字由云舒"/>
              </a:rPr>
              <a:t>Nanyang Technological University</a:t>
            </a:r>
            <a:endParaRPr lang="en-US" sz="1800" spc="-36" dirty="0">
              <a:solidFill>
                <a:srgbClr val="FFF6E5"/>
              </a:solidFill>
              <a:latin typeface="字由云舒"/>
              <a:ea typeface="字由云舒"/>
              <a:cs typeface="字由云舒"/>
              <a:sym typeface="字由云舒"/>
              <a:hlinkClick r:id="rId3" tooltip="https://www.ntu.edu.sg/...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626213" y="3467394"/>
            <a:ext cx="8112419" cy="4637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4269" lvl="1" indent="-572134" algn="just">
              <a:lnSpc>
                <a:spcPts val="7419"/>
              </a:lnSpc>
              <a:buFont typeface="Arial"/>
              <a:buChar char="•"/>
            </a:pPr>
            <a:r>
              <a:rPr lang="en-US" sz="5299" spc="-105">
                <a:solidFill>
                  <a:srgbClr val="FFF6E5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学术声誉</a:t>
            </a:r>
          </a:p>
          <a:p>
            <a:pPr algn="just">
              <a:lnSpc>
                <a:spcPts val="7419"/>
              </a:lnSpc>
            </a:pPr>
            <a:endParaRPr lang="en-US" sz="5299" spc="-105">
              <a:solidFill>
                <a:srgbClr val="FFF6E5"/>
              </a:solidFill>
              <a:latin typeface="思源宋体-超粗体"/>
              <a:ea typeface="思源宋体-超粗体"/>
              <a:cs typeface="思源宋体-超粗体"/>
              <a:sym typeface="思源宋体-超粗体"/>
            </a:endParaRPr>
          </a:p>
          <a:p>
            <a:pPr marL="1144269" lvl="1" indent="-572134" algn="just">
              <a:lnSpc>
                <a:spcPts val="7419"/>
              </a:lnSpc>
              <a:buFont typeface="Arial"/>
              <a:buChar char="•"/>
            </a:pPr>
            <a:r>
              <a:rPr lang="en-US" sz="5299" spc="-105">
                <a:solidFill>
                  <a:srgbClr val="FFF6E5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文化吸引力</a:t>
            </a:r>
          </a:p>
          <a:p>
            <a:pPr algn="just">
              <a:lnSpc>
                <a:spcPts val="7419"/>
              </a:lnSpc>
            </a:pPr>
            <a:endParaRPr lang="en-US" sz="5299" spc="-105">
              <a:solidFill>
                <a:srgbClr val="FFF6E5"/>
              </a:solidFill>
              <a:latin typeface="思源宋体-超粗体"/>
              <a:ea typeface="思源宋体-超粗体"/>
              <a:cs typeface="思源宋体-超粗体"/>
              <a:sym typeface="思源宋体-超粗体"/>
            </a:endParaRPr>
          </a:p>
          <a:p>
            <a:pPr marL="1144269" lvl="1" indent="-572134" algn="just">
              <a:lnSpc>
                <a:spcPts val="7419"/>
              </a:lnSpc>
              <a:buFont typeface="Arial"/>
              <a:buChar char="•"/>
            </a:pPr>
            <a:r>
              <a:rPr lang="en-US" sz="5299" spc="-105">
                <a:solidFill>
                  <a:srgbClr val="FFF6E5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个人成长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587777" y="1190625"/>
            <a:ext cx="13112447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spc="-540">
                <a:solidFill>
                  <a:srgbClr val="FFF6E5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选择NTU的三大理由</a:t>
            </a:r>
          </a:p>
        </p:txBody>
      </p:sp>
      <p:sp>
        <p:nvSpPr>
          <p:cNvPr id="6" name="TextBox 23">
            <a:extLst>
              <a:ext uri="{FF2B5EF4-FFF2-40B4-BE49-F238E27FC236}">
                <a16:creationId xmlns:a16="http://schemas.microsoft.com/office/drawing/2014/main" id="{3DB291FC-986F-68F8-B485-A147CC2EA216}"/>
              </a:ext>
            </a:extLst>
          </p:cNvPr>
          <p:cNvSpPr txBox="1"/>
          <p:nvPr/>
        </p:nvSpPr>
        <p:spPr>
          <a:xfrm>
            <a:off x="16207603" y="485775"/>
            <a:ext cx="1604147" cy="837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160"/>
              </a:lnSpc>
            </a:pPr>
            <a:r>
              <a:rPr lang="en-US" sz="1800" spc="-36" dirty="0">
                <a:solidFill>
                  <a:srgbClr val="FFF6E5"/>
                </a:solidFill>
                <a:latin typeface="字由云舒"/>
                <a:ea typeface="字由云舒"/>
                <a:cs typeface="字由云舒"/>
                <a:sym typeface="字由云舒"/>
              </a:rPr>
              <a:t>Nanyang Technological University</a:t>
            </a:r>
            <a:endParaRPr lang="en-US" sz="1800" spc="-36" dirty="0">
              <a:solidFill>
                <a:srgbClr val="FFF6E5"/>
              </a:solidFill>
              <a:latin typeface="字由云舒"/>
              <a:ea typeface="字由云舒"/>
              <a:cs typeface="字由云舒"/>
              <a:sym typeface="字由云舒"/>
              <a:hlinkClick r:id="rId3" tooltip="https://www.ntu.edu.sg/...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99" b="-599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36412" y="245487"/>
            <a:ext cx="6948860" cy="4698988"/>
          </a:xfrm>
          <a:custGeom>
            <a:avLst/>
            <a:gdLst/>
            <a:ahLst/>
            <a:cxnLst/>
            <a:rect l="l" t="t" r="r" b="b"/>
            <a:pathLst>
              <a:path w="6948860" h="4698988">
                <a:moveTo>
                  <a:pt x="0" y="0"/>
                </a:moveTo>
                <a:lnTo>
                  <a:pt x="6948860" y="0"/>
                </a:lnTo>
                <a:lnTo>
                  <a:pt x="6948860" y="4698987"/>
                </a:lnTo>
                <a:lnTo>
                  <a:pt x="0" y="4698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2501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941039"/>
            <a:ext cx="1749424" cy="862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99"/>
              </a:lnSpc>
            </a:pPr>
            <a:r>
              <a:rPr lang="en-US" sz="11499" spc="-689">
                <a:solidFill>
                  <a:srgbClr val="FFF6E5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日程安排概览</a:t>
            </a:r>
          </a:p>
        </p:txBody>
      </p:sp>
      <p:sp>
        <p:nvSpPr>
          <p:cNvPr id="5" name="Freeform 5"/>
          <p:cNvSpPr/>
          <p:nvPr/>
        </p:nvSpPr>
        <p:spPr>
          <a:xfrm>
            <a:off x="3836412" y="4944474"/>
            <a:ext cx="6948860" cy="5017066"/>
          </a:xfrm>
          <a:custGeom>
            <a:avLst/>
            <a:gdLst/>
            <a:ahLst/>
            <a:cxnLst/>
            <a:rect l="l" t="t" r="r" b="b"/>
            <a:pathLst>
              <a:path w="6948860" h="5017066">
                <a:moveTo>
                  <a:pt x="0" y="0"/>
                </a:moveTo>
                <a:lnTo>
                  <a:pt x="6948860" y="0"/>
                </a:lnTo>
                <a:lnTo>
                  <a:pt x="6948860" y="5017066"/>
                </a:lnTo>
                <a:lnTo>
                  <a:pt x="0" y="50170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2626" b="-10177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85272" y="2802928"/>
            <a:ext cx="6948860" cy="4681143"/>
          </a:xfrm>
          <a:custGeom>
            <a:avLst/>
            <a:gdLst/>
            <a:ahLst/>
            <a:cxnLst/>
            <a:rect l="l" t="t" r="r" b="b"/>
            <a:pathLst>
              <a:path w="6948860" h="4681143">
                <a:moveTo>
                  <a:pt x="0" y="0"/>
                </a:moveTo>
                <a:lnTo>
                  <a:pt x="6948860" y="0"/>
                </a:lnTo>
                <a:lnTo>
                  <a:pt x="6948860" y="4681144"/>
                </a:lnTo>
                <a:lnTo>
                  <a:pt x="0" y="4681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6249"/>
            </a:stretch>
          </a:blipFill>
        </p:spPr>
      </p:sp>
      <p:sp>
        <p:nvSpPr>
          <p:cNvPr id="8" name="TextBox 23">
            <a:extLst>
              <a:ext uri="{FF2B5EF4-FFF2-40B4-BE49-F238E27FC236}">
                <a16:creationId xmlns:a16="http://schemas.microsoft.com/office/drawing/2014/main" id="{B20D2DF8-44A0-43FC-C4E8-08CE1EE341D0}"/>
              </a:ext>
            </a:extLst>
          </p:cNvPr>
          <p:cNvSpPr txBox="1"/>
          <p:nvPr/>
        </p:nvSpPr>
        <p:spPr>
          <a:xfrm>
            <a:off x="16207603" y="485775"/>
            <a:ext cx="1604147" cy="837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160"/>
              </a:lnSpc>
            </a:pPr>
            <a:r>
              <a:rPr lang="en-US" sz="1800" spc="-36" dirty="0">
                <a:solidFill>
                  <a:srgbClr val="FFF6E5"/>
                </a:solidFill>
                <a:latin typeface="字由云舒"/>
                <a:ea typeface="字由云舒"/>
                <a:cs typeface="字由云舒"/>
                <a:sym typeface="字由云舒"/>
              </a:rPr>
              <a:t>Nanyang Technological University</a:t>
            </a:r>
            <a:endParaRPr lang="en-US" sz="1800" spc="-36" dirty="0">
              <a:solidFill>
                <a:srgbClr val="FFF6E5"/>
              </a:solidFill>
              <a:latin typeface="字由云舒"/>
              <a:ea typeface="字由云舒"/>
              <a:cs typeface="字由云舒"/>
              <a:sym typeface="字由云舒"/>
              <a:hlinkClick r:id="rId4" tooltip="https://www.ntu.edu.sg/...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6250" y="3691206"/>
            <a:ext cx="8315538" cy="5457072"/>
          </a:xfrm>
          <a:custGeom>
            <a:avLst/>
            <a:gdLst/>
            <a:ahLst/>
            <a:cxnLst/>
            <a:rect l="l" t="t" r="r" b="b"/>
            <a:pathLst>
              <a:path w="8315538" h="5457072">
                <a:moveTo>
                  <a:pt x="0" y="0"/>
                </a:moveTo>
                <a:lnTo>
                  <a:pt x="8315538" y="0"/>
                </a:lnTo>
                <a:lnTo>
                  <a:pt x="8315538" y="5457072"/>
                </a:lnTo>
                <a:lnTo>
                  <a:pt x="0" y="54570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59356" y="1512887"/>
            <a:ext cx="5452394" cy="4089295"/>
          </a:xfrm>
          <a:custGeom>
            <a:avLst/>
            <a:gdLst/>
            <a:ahLst/>
            <a:cxnLst/>
            <a:rect l="l" t="t" r="r" b="b"/>
            <a:pathLst>
              <a:path w="5452394" h="4089295">
                <a:moveTo>
                  <a:pt x="0" y="0"/>
                </a:moveTo>
                <a:lnTo>
                  <a:pt x="5452394" y="0"/>
                </a:lnTo>
                <a:lnTo>
                  <a:pt x="5452394" y="4089296"/>
                </a:lnTo>
                <a:lnTo>
                  <a:pt x="0" y="40892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80500" y="4425898"/>
            <a:ext cx="4782936" cy="3294721"/>
          </a:xfrm>
          <a:custGeom>
            <a:avLst/>
            <a:gdLst/>
            <a:ahLst/>
            <a:cxnLst/>
            <a:rect l="l" t="t" r="r" b="b"/>
            <a:pathLst>
              <a:path w="4782936" h="3294721">
                <a:moveTo>
                  <a:pt x="0" y="0"/>
                </a:moveTo>
                <a:lnTo>
                  <a:pt x="4782936" y="0"/>
                </a:lnTo>
                <a:lnTo>
                  <a:pt x="4782936" y="3294720"/>
                </a:lnTo>
                <a:lnTo>
                  <a:pt x="0" y="32947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8996" b="-1867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470293" y="5598985"/>
            <a:ext cx="4520124" cy="4243266"/>
          </a:xfrm>
          <a:custGeom>
            <a:avLst/>
            <a:gdLst/>
            <a:ahLst/>
            <a:cxnLst/>
            <a:rect l="l" t="t" r="r" b="b"/>
            <a:pathLst>
              <a:path w="4520124" h="4243266">
                <a:moveTo>
                  <a:pt x="0" y="0"/>
                </a:moveTo>
                <a:lnTo>
                  <a:pt x="4520124" y="0"/>
                </a:lnTo>
                <a:lnTo>
                  <a:pt x="4520124" y="4243266"/>
                </a:lnTo>
                <a:lnTo>
                  <a:pt x="0" y="42432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57983" y="638175"/>
            <a:ext cx="7064436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9000" u="sng" spc="-540">
                <a:solidFill>
                  <a:srgbClr val="FFF6E5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学在NTU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280500" y="7947416"/>
            <a:ext cx="3725407" cy="1725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20"/>
              </a:lnSpc>
              <a:spcBef>
                <a:spcPct val="0"/>
              </a:spcBef>
            </a:pPr>
            <a:r>
              <a:rPr lang="en-US" sz="3300" b="1" spc="-66">
                <a:solidFill>
                  <a:srgbClr val="FFFFFF"/>
                </a:solidFill>
                <a:latin typeface="字由云舒 Bold"/>
                <a:ea typeface="字由云舒 Bold"/>
                <a:cs typeface="字由云舒 Bold"/>
                <a:sym typeface="字由云舒 Bold"/>
              </a:rPr>
              <a:t>授课内容：</a:t>
            </a:r>
            <a:r>
              <a:rPr lang="en-US" sz="3300" spc="-66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理论课程、小组讨论、嘉宾讲座...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7983" y="2156410"/>
            <a:ext cx="10138623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19"/>
              </a:lnSpc>
              <a:spcBef>
                <a:spcPct val="0"/>
              </a:spcBef>
            </a:pPr>
            <a:r>
              <a:rPr lang="en-US" sz="3299" b="1" spc="-65">
                <a:solidFill>
                  <a:srgbClr val="FFFFFF"/>
                </a:solidFill>
                <a:latin typeface="字由云舒 Bold"/>
                <a:ea typeface="字由云舒 Bold"/>
                <a:cs typeface="字由云舒 Bold"/>
                <a:sym typeface="字由云舒 Bold"/>
              </a:rPr>
              <a:t>课程名称：</a:t>
            </a:r>
            <a:r>
              <a:rPr lang="en-US" sz="3299" spc="-65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Essentials of Business Communication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7983" y="2993655"/>
            <a:ext cx="8133805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20"/>
              </a:lnSpc>
              <a:spcBef>
                <a:spcPct val="0"/>
              </a:spcBef>
            </a:pPr>
            <a:r>
              <a:rPr lang="en-US" sz="3300" b="1" spc="-66">
                <a:solidFill>
                  <a:srgbClr val="FFFFFF"/>
                </a:solidFill>
                <a:latin typeface="字由云舒 Bold"/>
                <a:ea typeface="字由云舒 Bold"/>
                <a:cs typeface="字由云舒 Bold"/>
                <a:sym typeface="字由云舒 Bold"/>
              </a:rPr>
              <a:t>分数占比：</a:t>
            </a:r>
          </a:p>
        </p:txBody>
      </p:sp>
      <p:sp>
        <p:nvSpPr>
          <p:cNvPr id="12" name="TextBox 23">
            <a:extLst>
              <a:ext uri="{FF2B5EF4-FFF2-40B4-BE49-F238E27FC236}">
                <a16:creationId xmlns:a16="http://schemas.microsoft.com/office/drawing/2014/main" id="{D4C7AB26-15A5-3976-2952-1B01CD87DCE0}"/>
              </a:ext>
            </a:extLst>
          </p:cNvPr>
          <p:cNvSpPr txBox="1"/>
          <p:nvPr/>
        </p:nvSpPr>
        <p:spPr>
          <a:xfrm>
            <a:off x="16207603" y="485775"/>
            <a:ext cx="1604147" cy="837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160"/>
              </a:lnSpc>
            </a:pPr>
            <a:r>
              <a:rPr lang="en-US" sz="1800" spc="-36" dirty="0">
                <a:solidFill>
                  <a:srgbClr val="FFF6E5"/>
                </a:solidFill>
                <a:latin typeface="字由云舒"/>
                <a:ea typeface="字由云舒"/>
                <a:cs typeface="字由云舒"/>
                <a:sym typeface="字由云舒"/>
              </a:rPr>
              <a:t>Nanyang Technological University</a:t>
            </a:r>
            <a:endParaRPr lang="en-US" sz="1800" spc="-36" dirty="0">
              <a:solidFill>
                <a:srgbClr val="FFF6E5"/>
              </a:solidFill>
              <a:latin typeface="字由云舒"/>
              <a:ea typeface="字由云舒"/>
              <a:cs typeface="字由云舒"/>
              <a:sym typeface="字由云舒"/>
              <a:hlinkClick r:id="rId7" tooltip="https://www.ntu.edu.sg/...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498127" y="3182629"/>
            <a:ext cx="6326702" cy="4745026"/>
          </a:xfrm>
          <a:custGeom>
            <a:avLst/>
            <a:gdLst/>
            <a:ahLst/>
            <a:cxnLst/>
            <a:rect l="l" t="t" r="r" b="b"/>
            <a:pathLst>
              <a:path w="6326702" h="4745026">
                <a:moveTo>
                  <a:pt x="0" y="0"/>
                </a:moveTo>
                <a:lnTo>
                  <a:pt x="6326702" y="0"/>
                </a:lnTo>
                <a:lnTo>
                  <a:pt x="6326702" y="4745026"/>
                </a:lnTo>
                <a:lnTo>
                  <a:pt x="0" y="47450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3158" y="1240801"/>
            <a:ext cx="6290614" cy="4717960"/>
          </a:xfrm>
          <a:custGeom>
            <a:avLst/>
            <a:gdLst/>
            <a:ahLst/>
            <a:cxnLst/>
            <a:rect l="l" t="t" r="r" b="b"/>
            <a:pathLst>
              <a:path w="6290614" h="4717960">
                <a:moveTo>
                  <a:pt x="0" y="0"/>
                </a:moveTo>
                <a:lnTo>
                  <a:pt x="6290614" y="0"/>
                </a:lnTo>
                <a:lnTo>
                  <a:pt x="6290614" y="4717961"/>
                </a:lnTo>
                <a:lnTo>
                  <a:pt x="0" y="47179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58785" y="3356992"/>
            <a:ext cx="3729215" cy="6930008"/>
          </a:xfrm>
          <a:custGeom>
            <a:avLst/>
            <a:gdLst/>
            <a:ahLst/>
            <a:cxnLst/>
            <a:rect l="l" t="t" r="r" b="b"/>
            <a:pathLst>
              <a:path w="3729215" h="6930008">
                <a:moveTo>
                  <a:pt x="0" y="0"/>
                </a:moveTo>
                <a:lnTo>
                  <a:pt x="3729215" y="0"/>
                </a:lnTo>
                <a:lnTo>
                  <a:pt x="3729215" y="6930008"/>
                </a:lnTo>
                <a:lnTo>
                  <a:pt x="0" y="69300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8397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509617" y="6142958"/>
            <a:ext cx="2577696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 spc="-47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Ice-breaking Race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372630" y="8128945"/>
            <a:ext cx="2577696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 spc="-47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Redhill Field Trip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924157" y="2837824"/>
            <a:ext cx="1647960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0"/>
              </a:lnSpc>
              <a:spcBef>
                <a:spcPct val="0"/>
              </a:spcBef>
            </a:pPr>
            <a:r>
              <a:rPr lang="en-US" sz="2400" b="1" spc="-48">
                <a:solidFill>
                  <a:srgbClr val="FFFFFF"/>
                </a:solidFill>
                <a:latin typeface="字由云舒 Bold"/>
                <a:ea typeface="字由云舒 Bold"/>
                <a:cs typeface="字由云舒 Bold"/>
                <a:sym typeface="字由云舒 Bold"/>
              </a:rPr>
              <a:t>SHAWN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36915" y="7570780"/>
            <a:ext cx="3971610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 algn="just">
              <a:lnSpc>
                <a:spcPts val="4620"/>
              </a:lnSpc>
              <a:buFont typeface="Arial"/>
              <a:buChar char="•"/>
            </a:pPr>
            <a:r>
              <a:rPr lang="en-US" sz="3300" spc="-66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课堂互动</a:t>
            </a:r>
          </a:p>
          <a:p>
            <a:pPr marL="712470" lvl="1" indent="-356235" algn="just">
              <a:lnSpc>
                <a:spcPts val="4620"/>
              </a:lnSpc>
              <a:buFont typeface="Arial"/>
              <a:buChar char="•"/>
            </a:pPr>
            <a:r>
              <a:rPr lang="en-US" sz="3300" spc="-66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干货满满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675673" y="1347060"/>
            <a:ext cx="3971610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 algn="just">
              <a:lnSpc>
                <a:spcPts val="4620"/>
              </a:lnSpc>
              <a:buFont typeface="Arial"/>
              <a:buChar char="•"/>
            </a:pPr>
            <a:r>
              <a:rPr lang="en-US" sz="3300" spc="-66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形式多样</a:t>
            </a:r>
          </a:p>
          <a:p>
            <a:pPr marL="712470" lvl="1" indent="-356235" algn="just">
              <a:lnSpc>
                <a:spcPts val="4620"/>
              </a:lnSpc>
              <a:buFont typeface="Arial"/>
              <a:buChar char="•"/>
            </a:pPr>
            <a:r>
              <a:rPr lang="en-US" sz="3300" spc="-66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开放自由</a:t>
            </a:r>
          </a:p>
        </p:txBody>
      </p:sp>
      <p:sp>
        <p:nvSpPr>
          <p:cNvPr id="12" name="TextBox 23">
            <a:extLst>
              <a:ext uri="{FF2B5EF4-FFF2-40B4-BE49-F238E27FC236}">
                <a16:creationId xmlns:a16="http://schemas.microsoft.com/office/drawing/2014/main" id="{3B76E473-ED1C-F9B1-16DC-DD3F50E3AA6C}"/>
              </a:ext>
            </a:extLst>
          </p:cNvPr>
          <p:cNvSpPr txBox="1"/>
          <p:nvPr/>
        </p:nvSpPr>
        <p:spPr>
          <a:xfrm>
            <a:off x="16207603" y="485775"/>
            <a:ext cx="1604147" cy="837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160"/>
              </a:lnSpc>
            </a:pPr>
            <a:r>
              <a:rPr lang="en-US" sz="1800" spc="-36" dirty="0">
                <a:solidFill>
                  <a:srgbClr val="FFF6E5"/>
                </a:solidFill>
                <a:latin typeface="字由云舒"/>
                <a:ea typeface="字由云舒"/>
                <a:cs typeface="字由云舒"/>
                <a:sym typeface="字由云舒"/>
              </a:rPr>
              <a:t>Nanyang Technological University</a:t>
            </a:r>
            <a:endParaRPr lang="en-US" sz="1800" spc="-36" dirty="0">
              <a:solidFill>
                <a:srgbClr val="FFF6E5"/>
              </a:solidFill>
              <a:latin typeface="字由云舒"/>
              <a:ea typeface="字由云舒"/>
              <a:cs typeface="字由云舒"/>
              <a:sym typeface="字由云舒"/>
              <a:hlinkClick r:id="rId6" tooltip="https://www.ntu.edu.sg/...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3944" y="492639"/>
            <a:ext cx="4780011" cy="6373348"/>
          </a:xfrm>
          <a:custGeom>
            <a:avLst/>
            <a:gdLst/>
            <a:ahLst/>
            <a:cxnLst/>
            <a:rect l="l" t="t" r="r" b="b"/>
            <a:pathLst>
              <a:path w="4780011" h="6373348">
                <a:moveTo>
                  <a:pt x="0" y="0"/>
                </a:moveTo>
                <a:lnTo>
                  <a:pt x="4780010" y="0"/>
                </a:lnTo>
                <a:lnTo>
                  <a:pt x="4780010" y="6373348"/>
                </a:lnTo>
                <a:lnTo>
                  <a:pt x="0" y="63733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788773" y="492639"/>
            <a:ext cx="5821350" cy="3487897"/>
          </a:xfrm>
          <a:custGeom>
            <a:avLst/>
            <a:gdLst/>
            <a:ahLst/>
            <a:cxnLst/>
            <a:rect l="l" t="t" r="r" b="b"/>
            <a:pathLst>
              <a:path w="5821350" h="3487897">
                <a:moveTo>
                  <a:pt x="0" y="0"/>
                </a:moveTo>
                <a:lnTo>
                  <a:pt x="5821350" y="0"/>
                </a:lnTo>
                <a:lnTo>
                  <a:pt x="5821350" y="3487898"/>
                </a:lnTo>
                <a:lnTo>
                  <a:pt x="0" y="34878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62523" y="4590456"/>
            <a:ext cx="5664064" cy="3874475"/>
          </a:xfrm>
          <a:custGeom>
            <a:avLst/>
            <a:gdLst/>
            <a:ahLst/>
            <a:cxnLst/>
            <a:rect l="l" t="t" r="r" b="b"/>
            <a:pathLst>
              <a:path w="5664064" h="3874475">
                <a:moveTo>
                  <a:pt x="0" y="0"/>
                </a:moveTo>
                <a:lnTo>
                  <a:pt x="5664064" y="0"/>
                </a:lnTo>
                <a:lnTo>
                  <a:pt x="5664064" y="3874475"/>
                </a:lnTo>
                <a:lnTo>
                  <a:pt x="0" y="38744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945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232981" y="7133384"/>
            <a:ext cx="3555792" cy="2663094"/>
          </a:xfrm>
          <a:custGeom>
            <a:avLst/>
            <a:gdLst/>
            <a:ahLst/>
            <a:cxnLst/>
            <a:rect l="l" t="t" r="r" b="b"/>
            <a:pathLst>
              <a:path w="3555792" h="2663094">
                <a:moveTo>
                  <a:pt x="0" y="0"/>
                </a:moveTo>
                <a:lnTo>
                  <a:pt x="3555792" y="0"/>
                </a:lnTo>
                <a:lnTo>
                  <a:pt x="3555792" y="2663094"/>
                </a:lnTo>
                <a:lnTo>
                  <a:pt x="0" y="26630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665483" y="6544171"/>
            <a:ext cx="4506625" cy="3379968"/>
          </a:xfrm>
          <a:custGeom>
            <a:avLst/>
            <a:gdLst/>
            <a:ahLst/>
            <a:cxnLst/>
            <a:rect l="l" t="t" r="r" b="b"/>
            <a:pathLst>
              <a:path w="4506625" h="3379968">
                <a:moveTo>
                  <a:pt x="0" y="0"/>
                </a:moveTo>
                <a:lnTo>
                  <a:pt x="4506625" y="0"/>
                </a:lnTo>
                <a:lnTo>
                  <a:pt x="4506625" y="3379968"/>
                </a:lnTo>
                <a:lnTo>
                  <a:pt x="0" y="33799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001494" y="754062"/>
            <a:ext cx="4191553" cy="349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9000" spc="-540">
                <a:solidFill>
                  <a:srgbClr val="FFF6E5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吃住行真相大揭秘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02143" y="4766806"/>
            <a:ext cx="3795246" cy="1589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 spc="-45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双人间</a:t>
            </a:r>
          </a:p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 spc="-45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超大书桌</a:t>
            </a:r>
          </a:p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 spc="-45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空调、风扇俱全</a:t>
            </a:r>
          </a:p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 spc="-45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可接网线，网速嘎嘎快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88773" y="4134981"/>
            <a:ext cx="917209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00"/>
              </a:lnSpc>
              <a:spcBef>
                <a:spcPct val="0"/>
              </a:spcBef>
            </a:pPr>
            <a:r>
              <a:rPr lang="en-US" sz="4000" spc="-80">
                <a:solidFill>
                  <a:srgbClr val="FFFFFF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610123" y="8702675"/>
            <a:ext cx="823980" cy="55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9"/>
              </a:lnSpc>
              <a:spcBef>
                <a:spcPct val="0"/>
              </a:spcBef>
            </a:pPr>
            <a:r>
              <a:rPr lang="en-US" sz="3999" spc="-79">
                <a:solidFill>
                  <a:srgbClr val="FFFFFF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吃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794642" y="8832006"/>
            <a:ext cx="1927248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399" spc="-47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超多种类</a:t>
            </a: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399" spc="-47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美味实惠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082429" y="8832006"/>
            <a:ext cx="1927248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399" spc="-47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快捷便利</a:t>
            </a: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399" spc="-47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外卖可达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526398" y="4766806"/>
            <a:ext cx="3083725" cy="1189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 spc="-45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配套设施齐全（公共卫浴、洗衣房）</a:t>
            </a:r>
          </a:p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 spc="-45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刷卡进入</a:t>
            </a:r>
          </a:p>
        </p:txBody>
      </p:sp>
      <p:sp>
        <p:nvSpPr>
          <p:cNvPr id="16" name="TextBox 23">
            <a:extLst>
              <a:ext uri="{FF2B5EF4-FFF2-40B4-BE49-F238E27FC236}">
                <a16:creationId xmlns:a16="http://schemas.microsoft.com/office/drawing/2014/main" id="{CDEF406D-F553-F968-67E3-CBB6AA45221F}"/>
              </a:ext>
            </a:extLst>
          </p:cNvPr>
          <p:cNvSpPr txBox="1"/>
          <p:nvPr/>
        </p:nvSpPr>
        <p:spPr>
          <a:xfrm>
            <a:off x="16207603" y="485775"/>
            <a:ext cx="1604147" cy="837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160"/>
              </a:lnSpc>
            </a:pPr>
            <a:r>
              <a:rPr lang="en-US" sz="1800" spc="-36" dirty="0">
                <a:solidFill>
                  <a:srgbClr val="FFF6E5"/>
                </a:solidFill>
                <a:latin typeface="字由云舒"/>
                <a:ea typeface="字由云舒"/>
                <a:cs typeface="字由云舒"/>
                <a:sym typeface="字由云舒"/>
              </a:rPr>
              <a:t>Nanyang Technological University</a:t>
            </a:r>
            <a:endParaRPr lang="en-US" sz="1800" spc="-36" dirty="0">
              <a:solidFill>
                <a:srgbClr val="FFF6E5"/>
              </a:solidFill>
              <a:latin typeface="字由云舒"/>
              <a:ea typeface="字由云舒"/>
              <a:cs typeface="字由云舒"/>
              <a:sym typeface="字由云舒"/>
              <a:hlinkClick r:id="rId8" tooltip="https://www.ntu.edu.sg/...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82004" y="845330"/>
            <a:ext cx="3539006" cy="3211871"/>
          </a:xfrm>
          <a:custGeom>
            <a:avLst/>
            <a:gdLst/>
            <a:ahLst/>
            <a:cxnLst/>
            <a:rect l="l" t="t" r="r" b="b"/>
            <a:pathLst>
              <a:path w="3539006" h="3211871">
                <a:moveTo>
                  <a:pt x="0" y="0"/>
                </a:moveTo>
                <a:lnTo>
                  <a:pt x="3539006" y="0"/>
                </a:lnTo>
                <a:lnTo>
                  <a:pt x="3539006" y="3211871"/>
                </a:lnTo>
                <a:lnTo>
                  <a:pt x="0" y="32118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44381" y="4505964"/>
            <a:ext cx="4379294" cy="5095533"/>
          </a:xfrm>
          <a:custGeom>
            <a:avLst/>
            <a:gdLst/>
            <a:ahLst/>
            <a:cxnLst/>
            <a:rect l="l" t="t" r="r" b="b"/>
            <a:pathLst>
              <a:path w="4379294" h="5095533">
                <a:moveTo>
                  <a:pt x="0" y="0"/>
                </a:moveTo>
                <a:lnTo>
                  <a:pt x="4379294" y="0"/>
                </a:lnTo>
                <a:lnTo>
                  <a:pt x="4379294" y="5095533"/>
                </a:lnTo>
                <a:lnTo>
                  <a:pt x="0" y="50955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99528" y="1651917"/>
            <a:ext cx="4759772" cy="6356958"/>
          </a:xfrm>
          <a:custGeom>
            <a:avLst/>
            <a:gdLst/>
            <a:ahLst/>
            <a:cxnLst/>
            <a:rect l="l" t="t" r="r" b="b"/>
            <a:pathLst>
              <a:path w="4759772" h="6356958">
                <a:moveTo>
                  <a:pt x="0" y="0"/>
                </a:moveTo>
                <a:lnTo>
                  <a:pt x="4759772" y="0"/>
                </a:lnTo>
                <a:lnTo>
                  <a:pt x="4759772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286980" y="5862966"/>
            <a:ext cx="2925951" cy="3901268"/>
          </a:xfrm>
          <a:custGeom>
            <a:avLst/>
            <a:gdLst/>
            <a:ahLst/>
            <a:cxnLst/>
            <a:rect l="l" t="t" r="r" b="b"/>
            <a:pathLst>
              <a:path w="2925951" h="3901268">
                <a:moveTo>
                  <a:pt x="0" y="0"/>
                </a:moveTo>
                <a:lnTo>
                  <a:pt x="2925951" y="0"/>
                </a:lnTo>
                <a:lnTo>
                  <a:pt x="2925951" y="3901268"/>
                </a:lnTo>
                <a:lnTo>
                  <a:pt x="0" y="39012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818474" y="719257"/>
            <a:ext cx="4035798" cy="4951900"/>
          </a:xfrm>
          <a:custGeom>
            <a:avLst/>
            <a:gdLst/>
            <a:ahLst/>
            <a:cxnLst/>
            <a:rect l="l" t="t" r="r" b="b"/>
            <a:pathLst>
              <a:path w="4035798" h="4951900">
                <a:moveTo>
                  <a:pt x="0" y="0"/>
                </a:moveTo>
                <a:lnTo>
                  <a:pt x="4035798" y="0"/>
                </a:lnTo>
                <a:lnTo>
                  <a:pt x="4035798" y="4951899"/>
                </a:lnTo>
                <a:lnTo>
                  <a:pt x="0" y="49518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72354" y="2639582"/>
            <a:ext cx="639426" cy="55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9"/>
              </a:lnSpc>
              <a:spcBef>
                <a:spcPct val="0"/>
              </a:spcBef>
            </a:pPr>
            <a:r>
              <a:rPr lang="en-US" sz="3999" spc="-79">
                <a:solidFill>
                  <a:srgbClr val="FFFFFF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行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634028" y="3355526"/>
            <a:ext cx="2974896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399" spc="-47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校园巴士 </a:t>
            </a: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399" spc="-47">
                <a:solidFill>
                  <a:srgbClr val="FFFFFF"/>
                </a:solidFill>
                <a:latin typeface="字由云舒"/>
                <a:ea typeface="字由云舒"/>
                <a:cs typeface="字由云舒"/>
                <a:sym typeface="字由云舒"/>
              </a:rPr>
              <a:t>全校速达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499528" y="8507064"/>
            <a:ext cx="2169858" cy="55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9"/>
              </a:lnSpc>
              <a:spcBef>
                <a:spcPct val="0"/>
              </a:spcBef>
            </a:pPr>
            <a:r>
              <a:rPr lang="en-US" sz="3999" spc="-79">
                <a:solidFill>
                  <a:srgbClr val="FFFFFF"/>
                </a:solidFill>
                <a:latin typeface="思源宋体-超粗体"/>
                <a:ea typeface="思源宋体-超粗体"/>
                <a:cs typeface="思源宋体-超粗体"/>
                <a:sym typeface="思源宋体-超粗体"/>
              </a:rPr>
              <a:t>校园风光</a:t>
            </a:r>
          </a:p>
        </p:txBody>
      </p:sp>
      <p:sp>
        <p:nvSpPr>
          <p:cNvPr id="12" name="TextBox 23">
            <a:extLst>
              <a:ext uri="{FF2B5EF4-FFF2-40B4-BE49-F238E27FC236}">
                <a16:creationId xmlns:a16="http://schemas.microsoft.com/office/drawing/2014/main" id="{81023BE9-68F0-66E0-7071-C604C1B61066}"/>
              </a:ext>
            </a:extLst>
          </p:cNvPr>
          <p:cNvSpPr txBox="1"/>
          <p:nvPr/>
        </p:nvSpPr>
        <p:spPr>
          <a:xfrm>
            <a:off x="16207603" y="485775"/>
            <a:ext cx="1604147" cy="837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160"/>
              </a:lnSpc>
            </a:pPr>
            <a:r>
              <a:rPr lang="en-US" sz="1800" spc="-36" dirty="0">
                <a:solidFill>
                  <a:srgbClr val="FFF6E5"/>
                </a:solidFill>
                <a:latin typeface="字由云舒"/>
                <a:ea typeface="字由云舒"/>
                <a:cs typeface="字由云舒"/>
                <a:sym typeface="字由云舒"/>
              </a:rPr>
              <a:t>Nanyang Technological University</a:t>
            </a:r>
            <a:endParaRPr lang="en-US" sz="1800" spc="-36" dirty="0">
              <a:solidFill>
                <a:srgbClr val="FFF6E5"/>
              </a:solidFill>
              <a:latin typeface="字由云舒"/>
              <a:ea typeface="字由云舒"/>
              <a:cs typeface="字由云舒"/>
              <a:sym typeface="字由云舒"/>
              <a:hlinkClick r:id="rId8" tooltip="https://www.ntu.edu.sg/...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212</Words>
  <Application>Microsoft Office PowerPoint</Application>
  <PresentationFormat>自定义</PresentationFormat>
  <Paragraphs>101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9" baseType="lpstr">
      <vt:lpstr>Cormorant Garamond</vt:lpstr>
      <vt:lpstr>Calibri</vt:lpstr>
      <vt:lpstr>Arial</vt:lpstr>
      <vt:lpstr>字由云舒</vt:lpstr>
      <vt:lpstr>思源宋体-超粗体</vt:lpstr>
      <vt:lpstr>字由云舒 Bold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Nanyang Technological University</dc:title>
  <cp:lastModifiedBy>思睿 焦</cp:lastModifiedBy>
  <cp:revision>2</cp:revision>
  <dcterms:created xsi:type="dcterms:W3CDTF">2006-08-16T00:00:00Z</dcterms:created>
  <dcterms:modified xsi:type="dcterms:W3CDTF">2025-11-11T03:40:57Z</dcterms:modified>
  <dc:identifier>DAG4Rf-Tjp8</dc:identifier>
</cp:coreProperties>
</file>